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3026764"/>
              </p:ext>
            </p:extLst>
          </p:nvPr>
        </p:nvGraphicFramePr>
        <p:xfrm>
          <a:off x="344489" y="2511207"/>
          <a:ext cx="4608512" cy="2006918"/>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149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29 мамыр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7993" y="125303"/>
            <a:ext cx="4820112"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30 мамырға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29 </a:t>
            </a:r>
            <a:r>
              <a:rPr lang="ru-RU" altLang="ru-RU" sz="1200" b="1" dirty="0" err="1" smtClean="0">
                <a:solidFill>
                  <a:srgbClr val="000000"/>
                </a:solidFill>
                <a:latin typeface="Times New Roman" pitchFamily="18" charset="0"/>
                <a:cs typeface="Times New Roman"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30 </a:t>
            </a:r>
            <a:r>
              <a:rPr lang="kk-KZ" sz="1200" b="1" dirty="0" smtClean="0">
                <a:latin typeface="Times New Roman" panose="02020603050405020304" pitchFamily="18" charset="0"/>
                <a:cs typeface="Times New Roman" panose="02020603050405020304" pitchFamily="18" charset="0"/>
              </a:rPr>
              <a:t>мамырға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kern="1400" dirty="0" smtClean="0">
                <a:solidFill>
                  <a:srgbClr val="000000"/>
                </a:solidFill>
                <a:latin typeface="Times New Roman" panose="02020603050405020304" pitchFamily="18" charset="0"/>
                <a:ea typeface="Times New Roman" panose="02020603050405020304" pitchFamily="18" charset="0"/>
              </a:rPr>
              <a:t>Бұлтты, жаңбыр, найзағай, түнде кей уақыттарда қатты жаңбыр болады. Солтүстік-шығыстан соққан жел батысқа ауысады, </a:t>
            </a:r>
            <a:r>
              <a:rPr lang="kk-KZ" sz="1200" kern="1400">
                <a:solidFill>
                  <a:srgbClr val="000000"/>
                </a:solidFill>
                <a:latin typeface="Times New Roman" panose="02020603050405020304" pitchFamily="18" charset="0"/>
                <a:ea typeface="Times New Roman" panose="02020603050405020304" pitchFamily="18" charset="0"/>
              </a:rPr>
              <a:t>күші </a:t>
            </a:r>
            <a:r>
              <a:rPr lang="kk-KZ" sz="1200" kern="1400" smtClean="0">
                <a:solidFill>
                  <a:srgbClr val="000000"/>
                </a:solidFill>
                <a:latin typeface="Times New Roman" panose="02020603050405020304" pitchFamily="18" charset="0"/>
                <a:ea typeface="Times New Roman" panose="02020603050405020304" pitchFamily="18" charset="0"/>
              </a:rPr>
              <a:t>7-12 м/с. </a:t>
            </a:r>
            <a:r>
              <a:rPr lang="kk-KZ" sz="1200" kern="1400" dirty="0" smtClean="0">
                <a:solidFill>
                  <a:srgbClr val="000000"/>
                </a:solidFill>
                <a:latin typeface="Times New Roman" panose="02020603050405020304" pitchFamily="18" charset="0"/>
                <a:ea typeface="Times New Roman" panose="02020603050405020304" pitchFamily="18" charset="0"/>
              </a:rPr>
              <a:t>Ауа </a:t>
            </a:r>
            <a:r>
              <a:rPr lang="kk-KZ" sz="1200" kern="1400" dirty="0">
                <a:solidFill>
                  <a:srgbClr val="000000"/>
                </a:solidFill>
                <a:latin typeface="Times New Roman" panose="02020603050405020304" pitchFamily="18" charset="0"/>
                <a:ea typeface="Times New Roman" panose="02020603050405020304" pitchFamily="18" charset="0"/>
              </a:rPr>
              <a:t>температурасы түнде </a:t>
            </a:r>
            <a:r>
              <a:rPr lang="kk-KZ" sz="1200" kern="1400" dirty="0" smtClean="0">
                <a:solidFill>
                  <a:srgbClr val="000000"/>
                </a:solidFill>
                <a:latin typeface="Times New Roman" panose="02020603050405020304" pitchFamily="18" charset="0"/>
                <a:ea typeface="Times New Roman" panose="02020603050405020304" pitchFamily="18" charset="0"/>
              </a:rPr>
              <a:t>12-14,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20-22 </a:t>
            </a:r>
            <a:r>
              <a:rPr lang="kk-KZ" sz="1200" kern="1400" dirty="0">
                <a:solidFill>
                  <a:srgbClr val="000000"/>
                </a:solidFill>
                <a:latin typeface="Times New Roman" panose="02020603050405020304" pitchFamily="18" charset="0"/>
                <a:ea typeface="Times New Roman" panose="02020603050405020304" pitchFamily="18" charset="0"/>
              </a:rPr>
              <a:t>градус жылы болады.</a:t>
            </a: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31 мамыр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30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31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ru-RU" sz="1200" dirty="0" err="1">
                <a:solidFill>
                  <a:srgbClr val="000000"/>
                </a:solidFill>
                <a:latin typeface="Times New Roman" pitchFamily="18" charset="0"/>
                <a:cs typeface="Times New Roman" pitchFamily="18" charset="0"/>
                <a:sym typeface="+mn-ea"/>
              </a:rPr>
              <a:t>Б</a:t>
            </a:r>
            <a:r>
              <a:rPr lang="ru-RU" sz="1200" dirty="0" err="1" smtClean="0">
                <a:solidFill>
                  <a:srgbClr val="000000"/>
                </a:solidFill>
                <a:latin typeface="Times New Roman" pitchFamily="18" charset="0"/>
                <a:cs typeface="Times New Roman" pitchFamily="18" charset="0"/>
                <a:sym typeface="+mn-ea"/>
              </a:rPr>
              <a:t>ұлтты</a:t>
            </a:r>
            <a:r>
              <a:rPr lang="ru-RU" sz="1200" dirty="0" smtClean="0">
                <a:solidFill>
                  <a:srgbClr val="000000"/>
                </a:solidFill>
                <a:latin typeface="Times New Roman" pitchFamily="18" charset="0"/>
                <a:cs typeface="Times New Roman" pitchFamily="18" charset="0"/>
                <a:sym typeface="+mn-ea"/>
              </a:rPr>
              <a:t>, </a:t>
            </a:r>
            <a:r>
              <a:rPr lang="ru-RU" sz="1200" dirty="0" err="1" smtClean="0">
                <a:solidFill>
                  <a:srgbClr val="000000"/>
                </a:solidFill>
                <a:latin typeface="Times New Roman" pitchFamily="18" charset="0"/>
                <a:cs typeface="Times New Roman" pitchFamily="18" charset="0"/>
                <a:sym typeface="+mn-ea"/>
              </a:rPr>
              <a:t>жауын-шашынсыз</a:t>
            </a:r>
            <a:r>
              <a:rPr lang="kk-KZ" sz="1200" dirty="0" smtClean="0">
                <a:latin typeface="Times New Roman" panose="02020603050405020304" pitchFamily="18" charset="0"/>
                <a:cs typeface="Times New Roman" panose="02020603050405020304" pitchFamily="18" charset="0"/>
                <a:sym typeface="+mn-ea"/>
              </a:rPr>
              <a:t>. Батыстан жел соғады</a:t>
            </a:r>
            <a:r>
              <a:rPr lang="kk-KZ" sz="1200" dirty="0" smtClean="0">
                <a:latin typeface="Times New Roman" panose="02020603050405020304" pitchFamily="18" charset="0"/>
                <a:cs typeface="Times New Roman" panose="02020603050405020304" pitchFamily="18" charset="0"/>
              </a:rPr>
              <a:t>, күші 5-10 м/с. Ауа температурасы 10-12 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50947517"/>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0.221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0.611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29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8811" y="2347422"/>
            <a:ext cx="477104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prstClr val="black"/>
                </a:solidFill>
                <a:latin typeface="Times New Roman" panose="02020603050405020304" pitchFamily="18" charset="0"/>
                <a:cs typeface="Times New Roman" panose="02020603050405020304" pitchFamily="18" charset="0"/>
              </a:rPr>
              <a:t>2026 </a:t>
            </a:r>
            <a:r>
              <a:rPr lang="ru-RU" sz="1200" dirty="0" err="1">
                <a:solidFill>
                  <a:prstClr val="black"/>
                </a:solidFill>
                <a:latin typeface="Times New Roman" panose="02020603050405020304" pitchFamily="18" charset="0"/>
                <a:cs typeface="Times New Roman" panose="02020603050405020304" pitchFamily="18" charset="0"/>
              </a:rPr>
              <a:t>жылғы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30</a:t>
            </a:r>
            <a:r>
              <a:rPr lang="kk-KZ" sz="1200" dirty="0" smtClean="0">
                <a:solidFill>
                  <a:prstClr val="black"/>
                </a:solidFill>
                <a:latin typeface="Times New Roman" panose="02020603050405020304" pitchFamily="18" charset="0"/>
                <a:cs typeface="Times New Roman" panose="02020603050405020304" pitchFamily="18" charset="0"/>
              </a:rPr>
              <a:t> мамырда, 31 мамырда </a:t>
            </a:r>
            <a:r>
              <a:rPr lang="kk-KZ" sz="1200" dirty="0">
                <a:solidFill>
                  <a:prstClr val="black"/>
                </a:solidFill>
                <a:latin typeface="Times New Roman" panose="02020603050405020304" pitchFamily="18" charset="0"/>
                <a:cs typeface="Times New Roman" panose="02020603050405020304" pitchFamily="18" charset="0"/>
              </a:rPr>
              <a:t>түнде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сейілуіне</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Сагинтаева</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А.Т./ Терекова Н.Р</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46666</TotalTime>
  <Words>531</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6920</cp:revision>
  <cp:lastPrinted>2021-07-01T07:38:07Z</cp:lastPrinted>
  <dcterms:created xsi:type="dcterms:W3CDTF">2018-03-27T06:03:00Z</dcterms:created>
  <dcterms:modified xsi:type="dcterms:W3CDTF">2026-05-29T07:10:32Z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